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3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65" r:id="rId15"/>
    <p:sldId id="266" r:id="rId16"/>
    <p:sldId id="267" r:id="rId17"/>
    <p:sldId id="269" r:id="rId18"/>
    <p:sldId id="268" r:id="rId19"/>
    <p:sldId id="270" r:id="rId20"/>
    <p:sldId id="271" r:id="rId21"/>
    <p:sldId id="272" r:id="rId22"/>
    <p:sldId id="273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4" y="3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F140B-5958-431B-9BA3-29DF90AB915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02D2A-7B6D-44FD-9475-D9563F4F1A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680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Обложка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02D2A-7B6D-44FD-9475-D9563F4F1A8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463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872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624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339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030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409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88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36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167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944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514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22647-D4AF-4ADF-B2EA-EDD1977A2B26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969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://isoshi.68edu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8019" y="1502595"/>
            <a:ext cx="3723479" cy="122022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Тамбовская область 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Инжавино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улица Чичерина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74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66744" y="155449"/>
            <a:ext cx="7598665" cy="1143000"/>
          </a:xfrm>
        </p:spPr>
        <p:txBody>
          <a:bodyPr>
            <a:normAutofit fontScale="92500"/>
          </a:bodyPr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Тамбовское областное государственное бюджетное общеобразовательное учреждение  «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Инжавинская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школа-интернат для обучающихся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ограниченными возможностями здоровья»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Тамбовская область</a:t>
            </a:r>
            <a:endParaRPr lang="ru-RU" sz="18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37271" y="2389551"/>
            <a:ext cx="6584589" cy="1469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Фотография фасада здания</a:t>
            </a:r>
          </a:p>
          <a:p>
            <a:r>
              <a:rPr lang="ru-RU" sz="2000" dirty="0" smtClean="0"/>
              <a:t>образовательной организации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9435" y="138398"/>
            <a:ext cx="2477312" cy="102383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278019" y="4358813"/>
            <a:ext cx="3723479" cy="349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Номинация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«Лучший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развивающий класс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en-US" sz="72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  <a:hlinkClick r:id="rId4"/>
              </a:rPr>
              <a:t>: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  <a:hlinkClick r:id="rId4"/>
              </a:rPr>
              <a:t>//isoshi.68edu.ru</a:t>
            </a: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7200" dirty="0" smtClean="0"/>
          </a:p>
          <a:p>
            <a:r>
              <a:rPr lang="ru-RU" sz="1800" dirty="0" smtClean="0"/>
              <a:t> </a:t>
            </a:r>
          </a:p>
          <a:p>
            <a:pPr algn="l"/>
            <a:endParaRPr lang="ru-RU" sz="180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308498" y="3203143"/>
            <a:ext cx="3723479" cy="570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Категория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обучающихся 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ОВЗ: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Задержка 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психического развития  </a:t>
            </a:r>
            <a:endParaRPr lang="ru-RU" sz="1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3" y="1620013"/>
            <a:ext cx="5732272" cy="429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7165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u="sng" dirty="0" smtClean="0"/>
              <a:t>Дизайн-проект </a:t>
            </a:r>
            <a:r>
              <a:rPr lang="ru-RU" sz="1800" u="sng" dirty="0" smtClean="0"/>
              <a:t>мастерской рабочего по комплексному обслуживанию и ремонту зданий</a:t>
            </a:r>
            <a:endParaRPr lang="ru-RU" sz="1800" u="sng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4755" y="27511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Мастерская «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Рабочий по комплексному обслуживанию и ремонту зданий»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0" y="1379220"/>
            <a:ext cx="23241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Условное обозначение</a:t>
            </a:r>
          </a:p>
          <a:p>
            <a:r>
              <a:rPr lang="ru-RU" sz="1200" dirty="0" smtClean="0"/>
              <a:t>1- стол учителя угловой </a:t>
            </a:r>
          </a:p>
          <a:p>
            <a:r>
              <a:rPr lang="ru-RU" sz="1200" dirty="0" smtClean="0"/>
              <a:t>2- стул учителя</a:t>
            </a:r>
          </a:p>
          <a:p>
            <a:r>
              <a:rPr lang="ru-RU" sz="1200" dirty="0" smtClean="0"/>
              <a:t>3- стол ученический одноместный</a:t>
            </a:r>
          </a:p>
          <a:p>
            <a:r>
              <a:rPr lang="ru-RU" sz="1200" dirty="0" smtClean="0"/>
              <a:t>4- стул ученический</a:t>
            </a:r>
          </a:p>
          <a:p>
            <a:r>
              <a:rPr lang="ru-RU" sz="1200" dirty="0" smtClean="0"/>
              <a:t>5 –верстаки</a:t>
            </a:r>
          </a:p>
          <a:p>
            <a:r>
              <a:rPr lang="ru-RU" sz="1200" dirty="0" smtClean="0"/>
              <a:t>6- табурет под верстаки</a:t>
            </a:r>
          </a:p>
          <a:p>
            <a:r>
              <a:rPr lang="ru-RU" sz="1200" dirty="0" smtClean="0"/>
              <a:t>7-подставки под станки</a:t>
            </a:r>
          </a:p>
          <a:p>
            <a:r>
              <a:rPr lang="ru-RU" sz="1200" dirty="0" smtClean="0"/>
              <a:t>8- -лаборатория рабочего по обслуживанию зданий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8" name="Рисунок 7" descr="столяр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196" y="960120"/>
            <a:ext cx="3026526" cy="3916680"/>
          </a:xfrm>
          <a:prstGeom prst="rect">
            <a:avLst/>
          </a:prstGeom>
        </p:spPr>
      </p:pic>
      <p:pic>
        <p:nvPicPr>
          <p:cNvPr id="10" name="Рисунок 9" descr="20221007_094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6484620" y="800100"/>
            <a:ext cx="4823460" cy="2331720"/>
          </a:xfrm>
          <a:prstGeom prst="rect">
            <a:avLst/>
          </a:prstGeom>
        </p:spPr>
      </p:pic>
      <p:pic>
        <p:nvPicPr>
          <p:cNvPr id="19" name="Рисунок 18" descr="20221007_0946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530340" y="3301364"/>
            <a:ext cx="48387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u="sng" dirty="0" smtClean="0"/>
              <a:t>Дизайн-проект </a:t>
            </a:r>
            <a:r>
              <a:rPr lang="ru-RU" sz="1800" u="sng" dirty="0" smtClean="0"/>
              <a:t>швейной мастерской </a:t>
            </a:r>
            <a:endParaRPr lang="ru-RU" sz="1800" u="sng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4755" y="27511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Швейная мастерская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0" y="1379220"/>
            <a:ext cx="2324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Условное обозначение</a:t>
            </a:r>
          </a:p>
          <a:p>
            <a:r>
              <a:rPr lang="ru-RU" sz="1200" dirty="0" smtClean="0"/>
              <a:t>1- стол учителя угловой </a:t>
            </a:r>
          </a:p>
          <a:p>
            <a:r>
              <a:rPr lang="ru-RU" sz="1200" dirty="0" smtClean="0"/>
              <a:t>2- стул учителя</a:t>
            </a:r>
          </a:p>
          <a:p>
            <a:r>
              <a:rPr lang="ru-RU" sz="1200" dirty="0" smtClean="0"/>
              <a:t>3- стол ученический одноместный</a:t>
            </a:r>
          </a:p>
          <a:p>
            <a:r>
              <a:rPr lang="ru-RU" sz="1200" dirty="0" smtClean="0"/>
              <a:t>4- стул ученический</a:t>
            </a:r>
          </a:p>
          <a:p>
            <a:r>
              <a:rPr lang="ru-RU" sz="1200" dirty="0" smtClean="0"/>
              <a:t>5 –стол раскройный</a:t>
            </a:r>
          </a:p>
          <a:p>
            <a:r>
              <a:rPr lang="ru-RU" sz="1200" dirty="0" smtClean="0"/>
              <a:t>6- стол под швейные машинки</a:t>
            </a:r>
          </a:p>
          <a:p>
            <a:r>
              <a:rPr lang="ru-RU" sz="1200" dirty="0" smtClean="0"/>
              <a:t>7- стол под </a:t>
            </a:r>
            <a:r>
              <a:rPr lang="ru-RU" sz="1200" dirty="0" err="1" smtClean="0"/>
              <a:t>оверлок</a:t>
            </a:r>
            <a:endParaRPr lang="ru-RU" sz="1200" dirty="0" smtClean="0"/>
          </a:p>
          <a:p>
            <a:r>
              <a:rPr lang="ru-RU" sz="1200" dirty="0" smtClean="0"/>
              <a:t>8-  </a:t>
            </a:r>
            <a:r>
              <a:rPr lang="ru-RU" sz="1200" dirty="0" err="1" smtClean="0"/>
              <a:t>прямострочная</a:t>
            </a:r>
            <a:r>
              <a:rPr lang="ru-RU" sz="1200" dirty="0" smtClean="0"/>
              <a:t> швейная машина</a:t>
            </a:r>
          </a:p>
          <a:p>
            <a:r>
              <a:rPr lang="ru-RU" sz="1200" dirty="0" smtClean="0"/>
              <a:t>9 - система хранения</a:t>
            </a:r>
          </a:p>
          <a:p>
            <a:r>
              <a:rPr lang="ru-RU" sz="1200" dirty="0" smtClean="0"/>
              <a:t>10 - зеркало напольное</a:t>
            </a:r>
          </a:p>
          <a:p>
            <a:r>
              <a:rPr lang="ru-RU" sz="1200" dirty="0" smtClean="0"/>
              <a:t>11 - гладильная система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9" name="Рисунок 8" descr="швейн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058" y="1013460"/>
            <a:ext cx="3421034" cy="4427220"/>
          </a:xfrm>
          <a:prstGeom prst="rect">
            <a:avLst/>
          </a:prstGeom>
        </p:spPr>
      </p:pic>
      <p:pic>
        <p:nvPicPr>
          <p:cNvPr id="11" name="Рисунок 10" descr="20221009_1549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6256020" y="1013460"/>
            <a:ext cx="5379720" cy="2034540"/>
          </a:xfrm>
          <a:prstGeom prst="rect">
            <a:avLst/>
          </a:prstGeom>
        </p:spPr>
      </p:pic>
      <p:pic>
        <p:nvPicPr>
          <p:cNvPr id="12" name="Рисунок 11" descr="20221006_1646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160" y="3451860"/>
            <a:ext cx="5425440" cy="244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u="sng" dirty="0" smtClean="0"/>
              <a:t>Дизайн-проект </a:t>
            </a:r>
            <a:r>
              <a:rPr lang="ru-RU" sz="1800" u="sng" dirty="0" smtClean="0"/>
              <a:t>кабинета химии</a:t>
            </a:r>
            <a:r>
              <a:rPr lang="ru-RU" sz="1800" u="sng" dirty="0" smtClean="0"/>
              <a:t> </a:t>
            </a:r>
            <a:endParaRPr lang="ru-RU" sz="1800" u="sng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4755" y="27511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химии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0" y="1379220"/>
            <a:ext cx="23241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Условное обозначение</a:t>
            </a:r>
          </a:p>
          <a:p>
            <a:r>
              <a:rPr lang="ru-RU" sz="1200" dirty="0" smtClean="0"/>
              <a:t>1- стол учителя угловой </a:t>
            </a:r>
          </a:p>
          <a:p>
            <a:r>
              <a:rPr lang="ru-RU" sz="1200" dirty="0" smtClean="0"/>
              <a:t>2- стул учителя</a:t>
            </a:r>
          </a:p>
          <a:p>
            <a:r>
              <a:rPr lang="ru-RU" sz="1200" dirty="0" smtClean="0"/>
              <a:t>3- стол ученический одноместный</a:t>
            </a:r>
          </a:p>
          <a:p>
            <a:r>
              <a:rPr lang="ru-RU" sz="1200" dirty="0" smtClean="0"/>
              <a:t>4- стул ученический</a:t>
            </a:r>
          </a:p>
          <a:p>
            <a:r>
              <a:rPr lang="ru-RU" sz="1200" dirty="0" smtClean="0"/>
              <a:t>5 –лабораторный стол для проектной деятельности по химии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10" name="Рисунок 9" descr="хим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7384"/>
            <a:ext cx="2843784" cy="3738326"/>
          </a:xfrm>
          <a:prstGeom prst="rect">
            <a:avLst/>
          </a:prstGeom>
        </p:spPr>
      </p:pic>
      <p:pic>
        <p:nvPicPr>
          <p:cNvPr id="13" name="Рисунок 12" descr="20221006_165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1700" y="1036842"/>
            <a:ext cx="5501640" cy="2300718"/>
          </a:xfrm>
          <a:prstGeom prst="rect">
            <a:avLst/>
          </a:prstGeom>
        </p:spPr>
      </p:pic>
      <p:pic>
        <p:nvPicPr>
          <p:cNvPr id="15" name="Рисунок 14" descr="20221006_165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6940" y="3476625"/>
            <a:ext cx="5478780" cy="25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u="sng" dirty="0" smtClean="0"/>
              <a:t>Дизайн-проект </a:t>
            </a:r>
            <a:r>
              <a:rPr lang="ru-RU" sz="1800" u="sng" dirty="0" smtClean="0"/>
              <a:t>кабинета физики</a:t>
            </a:r>
            <a:r>
              <a:rPr lang="ru-RU" sz="1800" u="sng" dirty="0" smtClean="0"/>
              <a:t> </a:t>
            </a:r>
            <a:endParaRPr lang="ru-RU" sz="1800" u="sng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4755" y="27511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физики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0" y="1379220"/>
            <a:ext cx="2324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Условное обозначение</a:t>
            </a:r>
          </a:p>
          <a:p>
            <a:r>
              <a:rPr lang="ru-RU" sz="1200" dirty="0" smtClean="0"/>
              <a:t>1- стол учителя угловой </a:t>
            </a:r>
          </a:p>
          <a:p>
            <a:r>
              <a:rPr lang="ru-RU" sz="1200" dirty="0" smtClean="0"/>
              <a:t>2- стул учителя</a:t>
            </a:r>
          </a:p>
          <a:p>
            <a:r>
              <a:rPr lang="ru-RU" sz="1200" dirty="0" smtClean="0"/>
              <a:t>3- стол ученический одноместный</a:t>
            </a:r>
          </a:p>
          <a:p>
            <a:r>
              <a:rPr lang="ru-RU" sz="1200" dirty="0" smtClean="0"/>
              <a:t>4- стул ученический</a:t>
            </a:r>
          </a:p>
          <a:p>
            <a:r>
              <a:rPr lang="ru-RU" sz="1200" dirty="0" smtClean="0"/>
              <a:t>5 –демонстрационный стол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10" name="Рисунок 9" descr="хим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7384"/>
            <a:ext cx="2843784" cy="3738326"/>
          </a:xfrm>
          <a:prstGeom prst="rect">
            <a:avLst/>
          </a:prstGeom>
        </p:spPr>
      </p:pic>
      <p:pic>
        <p:nvPicPr>
          <p:cNvPr id="9" name="Рисунок 8" descr="20221006_165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960" y="1078515"/>
            <a:ext cx="5463540" cy="2159986"/>
          </a:xfrm>
          <a:prstGeom prst="rect">
            <a:avLst/>
          </a:prstGeom>
        </p:spPr>
      </p:pic>
      <p:pic>
        <p:nvPicPr>
          <p:cNvPr id="11" name="Рисунок 10" descr="20221006_165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9820" y="3493769"/>
            <a:ext cx="5440680" cy="24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2112264" y="5285232"/>
            <a:ext cx="8622792" cy="85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Соблюдается световой, воздушный, тепловой режимы, санитарно-гигиенические требования проведения занятий.</a:t>
            </a:r>
            <a:endParaRPr lang="ru-RU" sz="18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3835" y="28273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Визуализация картонажно-переплетной мастерской</a:t>
            </a:r>
            <a:endParaRPr lang="ru-RU" sz="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800" b="1" dirty="0"/>
          </a:p>
        </p:txBody>
      </p:sp>
      <p:pic>
        <p:nvPicPr>
          <p:cNvPr id="12" name="Рисунок 11" descr="20221006_132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6544" y="1216413"/>
            <a:ext cx="8342376" cy="359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511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nternat\Desktop\20221006_132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35558" y="495299"/>
            <a:ext cx="8347971" cy="53568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flipH="1">
            <a:off x="8694420" y="670560"/>
            <a:ext cx="30662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Стены окрашены масляной краской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светло-зеленого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голубого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цвета.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Потолок сделан из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амстронга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На полу линолеум серого цвета.  На окнах жалюзи светло-зелёного цвета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16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Кабинет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оснащен типовой мебелью, изготовленной из безвредных</a:t>
            </a:r>
            <a:b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для здоровья детей материалов, и соответствует </a:t>
            </a:r>
            <a:r>
              <a:rPr lang="ru-RU" sz="1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росто-возрастным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особенностям учащихся. Цвет мебели – дуб молочный, система хранения выполнена из натурального дерева сосновых пород.</a:t>
            </a:r>
            <a:endParaRPr lang="ru-RU" sz="1600" dirty="0" smtClean="0">
              <a:latin typeface="Times New Roman"/>
              <a:ea typeface="Times New Roman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" y="0"/>
            <a:ext cx="10515600" cy="13255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Зона теоретических занятий 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221009_160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495476" y="1083435"/>
            <a:ext cx="4961340" cy="3721005"/>
          </a:xfrm>
        </p:spPr>
      </p:pic>
      <p:pic>
        <p:nvPicPr>
          <p:cNvPr id="7" name="Рисунок 6" descr="20221009_160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5947467" y="1073689"/>
            <a:ext cx="4767072" cy="3721147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18160" y="4916500"/>
          <a:ext cx="10248900" cy="1240460"/>
        </p:xfrm>
        <a:graphic>
          <a:graphicData uri="http://schemas.openxmlformats.org/drawingml/2006/table">
            <a:tbl>
              <a:tblPr/>
              <a:tblGrid>
                <a:gridCol w="10248900"/>
              </a:tblGrid>
              <a:tr h="124046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учебной зоне расположены ученически столы-трапеции и регулируемые стулья с эргономическим сиденьем и с опорой для спины. Мобильные столы образуют пространство для индивидуальной и групповой работы обучающихся. Расстановка ученических столов – двухрядная. Ученические столы объединены по два и образуют многоугольник. Таким образом, дети работают в паре, что способствует наилучшим результатам работы. </a:t>
                      </a:r>
                    </a:p>
                    <a:p>
                      <a:pPr marL="69850" marR="54610" indent="23749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Рабочее место учителя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221009_1611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588619" y="1382264"/>
            <a:ext cx="5118760" cy="3270481"/>
          </a:xfrm>
        </p:spPr>
      </p:pic>
      <p:sp>
        <p:nvSpPr>
          <p:cNvPr id="5" name="TextBox 4"/>
          <p:cNvSpPr txBox="1"/>
          <p:nvPr/>
        </p:nvSpPr>
        <p:spPr>
          <a:xfrm>
            <a:off x="2773680" y="5166040"/>
            <a:ext cx="619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Рабочее место учителя оснащено персональным компьютером с выходом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Интернет, сканером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проектором.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221009_161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7025640" y="1351630"/>
            <a:ext cx="4846320" cy="33422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221009_160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556" y="3796937"/>
            <a:ext cx="5117567" cy="25664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9304" y="145998"/>
            <a:ext cx="6185647" cy="92208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Зона практических занятий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221009_1602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628641" y="1298602"/>
            <a:ext cx="4158512" cy="2374366"/>
          </a:xfrm>
        </p:spPr>
      </p:pic>
      <p:pic>
        <p:nvPicPr>
          <p:cNvPr id="5" name="Рисунок 4" descr="20221009_1604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615950" y="1298602"/>
            <a:ext cx="4149380" cy="2358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8840" y="3794440"/>
            <a:ext cx="60121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зона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/>
              <a:t>Зона практических занятий включает столы и оборудование для выполнения практических работ: обжимной пресс и штриховальная машина; автоматический нарезчик визиток; сборочный стол; шредер уничтожитель; брошюровщик для металлических пружин; переплетная машина для пластиковых пружин;  </a:t>
            </a:r>
            <a:r>
              <a:rPr lang="ru-RU" sz="1400" dirty="0" err="1" smtClean="0"/>
              <a:t>термопереплетчик</a:t>
            </a:r>
            <a:r>
              <a:rPr lang="ru-RU" sz="1400" dirty="0" smtClean="0"/>
              <a:t>;  резаки для бумаги ручные; </a:t>
            </a:r>
            <a:r>
              <a:rPr lang="ru-RU" sz="1400" dirty="0" err="1" smtClean="0"/>
              <a:t>степлер</a:t>
            </a:r>
            <a:r>
              <a:rPr lang="ru-RU" sz="1400" dirty="0" smtClean="0"/>
              <a:t> – брошюровщик; материалы для архивного переплета; </a:t>
            </a:r>
            <a:r>
              <a:rPr lang="ru-RU" sz="1400" dirty="0" err="1" smtClean="0"/>
              <a:t>термопресс</a:t>
            </a:r>
            <a:r>
              <a:rPr lang="ru-RU" sz="1400" dirty="0" smtClean="0"/>
              <a:t> для нанесения изображения; фальцевальная машина для изготовления буклетов в разной последовательности сложения; бумагорезальная машина для обрезки блока с трех сторон, резки бумаги на части; </a:t>
            </a:r>
            <a:r>
              <a:rPr lang="ru-RU" sz="1400" dirty="0" err="1" smtClean="0"/>
              <a:t>клеемазка</a:t>
            </a:r>
            <a:r>
              <a:rPr lang="ru-RU" sz="1400" dirty="0" smtClean="0"/>
              <a:t>;  ламинатор формата А3</a:t>
            </a:r>
            <a:endParaRPr lang="ru-RU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Оборудование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221009_1604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594360" y="1635125"/>
            <a:ext cx="3916680" cy="2937510"/>
          </a:xfrm>
        </p:spPr>
      </p:pic>
      <p:pic>
        <p:nvPicPr>
          <p:cNvPr id="7" name="Рисунок 6" descr="20221009_160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6568440" y="1638294"/>
            <a:ext cx="4602480" cy="3002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5029200"/>
            <a:ext cx="4792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/>
              <a:t>Настольный фрикционный фальцовщик </a:t>
            </a:r>
            <a:r>
              <a:rPr lang="ru-RU" sz="1200" dirty="0" smtClean="0"/>
              <a:t>с возможностью изменения скорости фальцовки тиража, предназначенный для фальцовки рекламных буклетов, писем, презентационных буклетов, открыток и т.п. Компактная и простая в настройке машина для работы в офисах, рекламных агентствах и </a:t>
            </a:r>
            <a:r>
              <a:rPr lang="ru-RU" sz="1200" dirty="0" err="1" smtClean="0"/>
              <a:t>копи-центрах</a:t>
            </a:r>
            <a:r>
              <a:rPr lang="ru-RU" dirty="0" smtClean="0"/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" y="5052060"/>
            <a:ext cx="39776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редер уничтожитель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/>
              <a:t>Скоростной, высокопроизводительный уничтожитель бумаг.</a:t>
            </a:r>
            <a:endParaRPr lang="ru-RU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u="sng" dirty="0" smtClean="0"/>
              <a:t>Дизайн-проект </a:t>
            </a:r>
            <a:r>
              <a:rPr lang="ru-RU" sz="1800" u="sng" dirty="0" smtClean="0"/>
              <a:t>картонажно-переплетной мастерской</a:t>
            </a:r>
            <a:endParaRPr lang="ru-RU" sz="1800" u="sng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3835" y="28273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«Лучший развивающий класс»</a:t>
            </a:r>
          </a:p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Картонажно-переплетная мастерская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60" y="1089660"/>
            <a:ext cx="5006340" cy="236982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49" y="3667566"/>
            <a:ext cx="5050931" cy="2382714"/>
          </a:xfrm>
          <a:prstGeom prst="rect">
            <a:avLst/>
          </a:prstGeom>
        </p:spPr>
      </p:pic>
      <p:pic>
        <p:nvPicPr>
          <p:cNvPr id="13" name="Рисунок 12" descr="картонаж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320041" y="1230804"/>
            <a:ext cx="3619500" cy="36797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15740" y="1379220"/>
            <a:ext cx="2324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Условное обозначение</a:t>
            </a:r>
          </a:p>
          <a:p>
            <a:r>
              <a:rPr lang="ru-RU" sz="1200" dirty="0" smtClean="0"/>
              <a:t>1- стол учителя угловой</a:t>
            </a:r>
          </a:p>
          <a:p>
            <a:r>
              <a:rPr lang="ru-RU" sz="1200" dirty="0" smtClean="0"/>
              <a:t>2- стул учителя</a:t>
            </a:r>
          </a:p>
          <a:p>
            <a:r>
              <a:rPr lang="ru-RU" sz="1200" dirty="0" smtClean="0"/>
              <a:t>3- стол ученический трапеция</a:t>
            </a:r>
          </a:p>
          <a:p>
            <a:r>
              <a:rPr lang="ru-RU" sz="1200" dirty="0" smtClean="0"/>
              <a:t>4- стул ученический</a:t>
            </a:r>
          </a:p>
          <a:p>
            <a:r>
              <a:rPr lang="ru-RU" sz="1200" dirty="0" smtClean="0"/>
              <a:t>5 – стол ученический двухместный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20025"/>
            <a:ext cx="4560054" cy="3422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100" y="4503420"/>
            <a:ext cx="46177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Переплетчик на металлические </a:t>
            </a:r>
            <a:r>
              <a:rPr lang="ru-RU" sz="1400" b="1" dirty="0" smtClean="0"/>
              <a:t>каналы</a:t>
            </a:r>
            <a:r>
              <a:rPr lang="ru-RU" sz="1400" dirty="0" smtClean="0"/>
              <a:t>— </a:t>
            </a:r>
            <a:r>
              <a:rPr lang="ru-RU" sz="1400" dirty="0" smtClean="0"/>
              <a:t>переплётная машина, работающая по принципу механического зажима. Переплет осуществляется металлическими </a:t>
            </a:r>
            <a:r>
              <a:rPr lang="ru-RU" sz="1400" dirty="0" smtClean="0"/>
              <a:t>корешками. Процесс </a:t>
            </a:r>
            <a:r>
              <a:rPr lang="ru-RU" sz="1400" dirty="0" smtClean="0"/>
              <a:t>переплетения представляет из себя механическое скрепление материалов в стальной профиль.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420" y="708660"/>
            <a:ext cx="4886716" cy="3459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6580" y="4747260"/>
            <a:ext cx="313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ламинатор формата А3.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6" y="1212730"/>
            <a:ext cx="4711604" cy="3722298"/>
          </a:xfrm>
          <a:prstGeom prst="rect">
            <a:avLst/>
          </a:prstGeom>
        </p:spPr>
      </p:pic>
      <p:sp>
        <p:nvSpPr>
          <p:cNvPr id="9" name="Содержимое 8"/>
          <p:cNvSpPr txBox="1">
            <a:spLocks noGrp="1"/>
          </p:cNvSpPr>
          <p:nvPr>
            <p:ph idx="1"/>
          </p:nvPr>
        </p:nvSpPr>
        <p:spPr>
          <a:xfrm>
            <a:off x="807720" y="5066740"/>
            <a:ext cx="468630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200" b="1" dirty="0" err="1" smtClean="0"/>
              <a:t>Термопресс</a:t>
            </a:r>
            <a:r>
              <a:rPr lang="ru-RU" sz="1200" b="1" dirty="0" smtClean="0"/>
              <a:t> 8 в 1 -</a:t>
            </a:r>
            <a:r>
              <a:rPr lang="ru-RU" sz="1200" dirty="0" smtClean="0"/>
              <a:t> </a:t>
            </a:r>
            <a:r>
              <a:rPr lang="ru-RU" sz="1200" dirty="0" smtClean="0"/>
              <a:t>это универсальный пресс 8 в 1, применяемый для нанесения изображения на сувенирную продукцию с помощью воздействия высокой температуры. </a:t>
            </a:r>
            <a:r>
              <a:rPr lang="ru-RU" sz="1200" dirty="0" err="1" smtClean="0"/>
              <a:t>Термопресс</a:t>
            </a:r>
            <a:r>
              <a:rPr lang="ru-RU" sz="1200" dirty="0" smtClean="0"/>
              <a:t> </a:t>
            </a:r>
            <a:r>
              <a:rPr lang="ru-RU" sz="1200" dirty="0" smtClean="0"/>
              <a:t>универсальный 8 в 1 может использоваться для переноса изображения на чехлы, футболки, керамические тарелки и кружки, кафельную плитку, овалы, коврики для мыши, </a:t>
            </a:r>
            <a:r>
              <a:rPr lang="ru-RU" sz="1200" dirty="0" err="1" smtClean="0"/>
              <a:t>пазлы</a:t>
            </a:r>
            <a:r>
              <a:rPr lang="ru-RU" sz="1200" dirty="0" smtClean="0"/>
              <a:t>, бейсболки и другую продукцию.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200" dirty="0"/>
          </a:p>
        </p:txBody>
      </p:sp>
      <p:pic>
        <p:nvPicPr>
          <p:cNvPr id="10" name="Рисунок 9" descr="20221009_1605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6515100" y="1188718"/>
            <a:ext cx="4366260" cy="37566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92240" y="5011341"/>
            <a:ext cx="44500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Ниткошвейная машина-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работы - станок производит сверление пачек документов (и картона) толщиной до 10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cм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(около 950 листов плотностью 80g/m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 перьевым сверлом с прорезью в форме крючка, с последующим продеванием нити сквозь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отверстие. Для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сверления отверстий в устройстве также может использоваться обычное сверло, при этом прошивка документов будет осуществляться цыганской иглой и нитью, также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можно скрепить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пачку бумаг металлопластиковыми стяжками</a:t>
            </a:r>
            <a:r>
              <a:rPr lang="ru-RU" dirty="0" smtClean="0"/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21009_1605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5920740" y="1213802"/>
            <a:ext cx="5783580" cy="3195955"/>
          </a:xfrm>
        </p:spPr>
      </p:pic>
      <p:sp>
        <p:nvSpPr>
          <p:cNvPr id="5" name="TextBox 4"/>
          <p:cNvSpPr txBox="1"/>
          <p:nvPr/>
        </p:nvSpPr>
        <p:spPr>
          <a:xfrm>
            <a:off x="5966460" y="4480561"/>
            <a:ext cx="53949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Дырокол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пробивает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 отверстия, диаметр отверстий 6 мм, толщина бумаги 36 листов (80гр/м</a:t>
            </a:r>
            <a:r>
              <a:rPr lang="ru-RU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 Металлический корпус. 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press_dlya_tisneniya_tc800_53cd3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2" y="1135380"/>
            <a:ext cx="3502639" cy="32299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980" y="444246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Пресс для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горячего тиснения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характеризует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массивная конструкция и большая мощность нагревательных элементов. Такие элементы позволяют поддерживать постоянную температуру на клише для тиснения, даже при высокой скорости печати, что значительно уменьшает вероятность появления бракованного отпечатка</a:t>
            </a:r>
            <a:r>
              <a:rPr lang="ru-RU" sz="1200" dirty="0" smtClean="0"/>
              <a:t>.</a:t>
            </a:r>
            <a:endParaRPr lang="ru-RU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6340" y="1241981"/>
            <a:ext cx="6238452" cy="467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8620" y="1638300"/>
            <a:ext cx="45034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Профессиональный </a:t>
            </a:r>
            <a:r>
              <a:rPr lang="ru-RU" sz="1600" b="1" dirty="0" err="1" smtClean="0"/>
              <a:t>биговщик</a:t>
            </a:r>
            <a:r>
              <a:rPr lang="ru-RU" sz="1600" b="1" dirty="0" smtClean="0"/>
              <a:t>/перфоратор </a:t>
            </a:r>
            <a:r>
              <a:rPr lang="ru-RU" sz="1600" b="1" dirty="0" smtClean="0"/>
              <a:t>формата</a:t>
            </a:r>
            <a:r>
              <a:rPr lang="ru-RU" sz="1600" b="1" dirty="0" smtClean="0"/>
              <a:t> </a:t>
            </a:r>
            <a:r>
              <a:rPr lang="ru-RU" sz="1600" b="1" dirty="0" smtClean="0"/>
              <a:t>А3- </a:t>
            </a:r>
            <a:r>
              <a:rPr lang="ru-RU" sz="1600" dirty="0" smtClean="0"/>
              <a:t>простой </a:t>
            </a:r>
            <a:r>
              <a:rPr lang="ru-RU" sz="1600" dirty="0" smtClean="0"/>
              <a:t>и надежный аппарат для небольших тиражей. Способен </a:t>
            </a:r>
            <a:r>
              <a:rPr lang="ru-RU" sz="1600" dirty="0" err="1" smtClean="0"/>
              <a:t>биговать</a:t>
            </a:r>
            <a:r>
              <a:rPr lang="ru-RU" sz="1600" dirty="0" smtClean="0"/>
              <a:t>, перфорировать. Благодаря четырём различным сменным планкам легко перенастраивается под необходимую задачу: </a:t>
            </a:r>
            <a:r>
              <a:rPr lang="ru-RU" sz="1600" dirty="0" err="1" smtClean="0"/>
              <a:t>биговка</a:t>
            </a:r>
            <a:r>
              <a:rPr lang="ru-RU" sz="1600" dirty="0" smtClean="0"/>
              <a:t> односторонняя, </a:t>
            </a:r>
            <a:r>
              <a:rPr lang="ru-RU" sz="1600" dirty="0" err="1" smtClean="0"/>
              <a:t>биговка</a:t>
            </a:r>
            <a:r>
              <a:rPr lang="ru-RU" sz="1600" dirty="0" smtClean="0"/>
              <a:t> двухсторонняя для лучшей раскрываемости обложки, перфорация. Удобный подвижный двухуровневый упор позволяет по толщине блока задать два точных необходимых расстояния для </a:t>
            </a:r>
            <a:r>
              <a:rPr lang="ru-RU" sz="1600" dirty="0" err="1" smtClean="0"/>
              <a:t>биговки</a:t>
            </a:r>
            <a:r>
              <a:rPr lang="ru-RU" sz="1600" dirty="0" smtClean="0"/>
              <a:t> или перфорации обложки. Разметка линейки в мм. </a:t>
            </a:r>
            <a:endParaRPr lang="ru-RU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648" y="209391"/>
            <a:ext cx="6657552" cy="499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674620" y="53994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Режущий плоттер </a:t>
            </a:r>
            <a:r>
              <a:rPr lang="ru-RU" dirty="0" smtClean="0"/>
              <a:t>предназначен </a:t>
            </a:r>
            <a:r>
              <a:rPr lang="ru-RU" dirty="0" smtClean="0"/>
              <a:t>для точного вырезания любых трафаретов или изображений из различных материалов.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365125"/>
            <a:ext cx="11567160" cy="1325563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"ДОБРОШКОЛА"  - У НАС ВСЕ ПОЛУЧИТСЯ!"</a:t>
            </a:r>
            <a:endParaRPr lang="ru-RU" sz="3600" dirty="0"/>
          </a:p>
        </p:txBody>
      </p:sp>
      <p:pic>
        <p:nvPicPr>
          <p:cNvPr id="4" name="Содержимое 3" descr="логотипы все_доброшкола-0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4413" y="2074726"/>
            <a:ext cx="9323173" cy="38531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u="sng" dirty="0" smtClean="0"/>
              <a:t>Дизайн-проект </a:t>
            </a:r>
            <a:r>
              <a:rPr lang="ru-RU" sz="1800" u="sng" dirty="0" smtClean="0"/>
              <a:t>кабинета декоративно-прикладного творчества</a:t>
            </a:r>
            <a:endParaRPr lang="ru-RU" sz="1800" u="sng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3835" y="28273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д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екоративно-прикладного творчества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5740" y="1379220"/>
            <a:ext cx="2324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Условное обозначение</a:t>
            </a:r>
          </a:p>
          <a:p>
            <a:r>
              <a:rPr lang="ru-RU" sz="1200" dirty="0" smtClean="0"/>
              <a:t>1- стол учителя угловой</a:t>
            </a:r>
          </a:p>
          <a:p>
            <a:r>
              <a:rPr lang="ru-RU" sz="1200" dirty="0" smtClean="0"/>
              <a:t>2- стул учителя</a:t>
            </a:r>
          </a:p>
          <a:p>
            <a:r>
              <a:rPr lang="ru-RU" sz="1200" dirty="0" smtClean="0"/>
              <a:t>3- стол ученический трапеция</a:t>
            </a:r>
          </a:p>
          <a:p>
            <a:r>
              <a:rPr lang="ru-RU" sz="1200" dirty="0" smtClean="0"/>
              <a:t>4- стул ученический</a:t>
            </a:r>
          </a:p>
          <a:p>
            <a:r>
              <a:rPr lang="ru-RU" sz="1200" dirty="0" smtClean="0"/>
              <a:t>5 – вставка в стеллаж</a:t>
            </a:r>
          </a:p>
          <a:p>
            <a:r>
              <a:rPr lang="ru-RU" sz="1200" dirty="0" smtClean="0"/>
              <a:t>6- мольберт</a:t>
            </a:r>
            <a:endParaRPr lang="ru-RU" sz="1200" dirty="0"/>
          </a:p>
        </p:txBody>
      </p:sp>
      <p:pic>
        <p:nvPicPr>
          <p:cNvPr id="15" name="Рисунок 14" descr="декоративн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1" y="1508760"/>
            <a:ext cx="3718300" cy="3352800"/>
          </a:xfrm>
          <a:prstGeom prst="rect">
            <a:avLst/>
          </a:prstGeom>
        </p:spPr>
      </p:pic>
      <p:pic>
        <p:nvPicPr>
          <p:cNvPr id="17" name="Рисунок 16" descr="20221006_170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1720" y="922020"/>
            <a:ext cx="5173980" cy="2644140"/>
          </a:xfrm>
          <a:prstGeom prst="rect">
            <a:avLst/>
          </a:prstGeom>
        </p:spPr>
      </p:pic>
      <p:pic>
        <p:nvPicPr>
          <p:cNvPr id="18" name="Рисунок 17" descr="20221006_1705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9340" y="3921320"/>
            <a:ext cx="5181600" cy="25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u="sng" dirty="0" smtClean="0"/>
              <a:t>Дизайн-проект </a:t>
            </a:r>
            <a:r>
              <a:rPr lang="ru-RU" sz="1800" u="sng" dirty="0" smtClean="0"/>
              <a:t>кабинета дефектолога</a:t>
            </a:r>
            <a:endParaRPr lang="ru-RU" sz="1800" u="sng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3835" y="28273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дефектолога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5740" y="1379220"/>
            <a:ext cx="2324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Условное обозначение</a:t>
            </a:r>
          </a:p>
          <a:p>
            <a:r>
              <a:rPr lang="ru-RU" sz="1200" dirty="0" smtClean="0"/>
              <a:t>1- интерактивный профессиональный стол дефектолога</a:t>
            </a:r>
          </a:p>
          <a:p>
            <a:r>
              <a:rPr lang="ru-RU" sz="1200" dirty="0" smtClean="0"/>
              <a:t>2- стул учителя</a:t>
            </a:r>
          </a:p>
          <a:p>
            <a:r>
              <a:rPr lang="ru-RU" sz="1200" dirty="0" smtClean="0"/>
              <a:t>3- стол ученический лепесток</a:t>
            </a:r>
          </a:p>
          <a:p>
            <a:r>
              <a:rPr lang="ru-RU" sz="1200" dirty="0" smtClean="0"/>
              <a:t>4- стул ученический</a:t>
            </a:r>
          </a:p>
          <a:p>
            <a:r>
              <a:rPr lang="ru-RU" sz="1200" dirty="0" smtClean="0"/>
              <a:t>5 – угловая пузырьковая система</a:t>
            </a:r>
          </a:p>
          <a:p>
            <a:r>
              <a:rPr lang="ru-RU" sz="1200" dirty="0" smtClean="0"/>
              <a:t>6- система хранения</a:t>
            </a:r>
          </a:p>
          <a:p>
            <a:r>
              <a:rPr lang="ru-RU" sz="1200" dirty="0" smtClean="0"/>
              <a:t>7- стол трапеция</a:t>
            </a:r>
          </a:p>
          <a:p>
            <a:r>
              <a:rPr lang="ru-RU" sz="1200" dirty="0" smtClean="0"/>
              <a:t>8- домик для психологической разгрузки</a:t>
            </a:r>
          </a:p>
          <a:p>
            <a:r>
              <a:rPr lang="ru-RU" sz="1200" dirty="0" smtClean="0"/>
              <a:t>9- лечебный пуфик</a:t>
            </a:r>
          </a:p>
          <a:p>
            <a:r>
              <a:rPr lang="ru-RU" sz="1200" dirty="0" smtClean="0"/>
              <a:t>10- кресло-груша</a:t>
            </a:r>
          </a:p>
          <a:p>
            <a:r>
              <a:rPr lang="ru-RU" sz="1200" dirty="0" smtClean="0"/>
              <a:t>11- угловой сухой бассейн</a:t>
            </a:r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9" name="Рисунок 8" descr="дефектоло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41" y="1333500"/>
            <a:ext cx="3807515" cy="3360420"/>
          </a:xfrm>
          <a:prstGeom prst="rect">
            <a:avLst/>
          </a:prstGeom>
        </p:spPr>
      </p:pic>
      <p:pic>
        <p:nvPicPr>
          <p:cNvPr id="12" name="Рисунок 11" descr="20221006_170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6980" y="1203960"/>
            <a:ext cx="4945380" cy="2689860"/>
          </a:xfrm>
          <a:prstGeom prst="rect">
            <a:avLst/>
          </a:prstGeom>
        </p:spPr>
      </p:pic>
      <p:pic>
        <p:nvPicPr>
          <p:cNvPr id="19" name="Рисунок 18" descr="20221006_170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1740" y="4038600"/>
            <a:ext cx="5006340" cy="241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u="sng" dirty="0" smtClean="0"/>
              <a:t>Дизайн-проект </a:t>
            </a:r>
            <a:r>
              <a:rPr lang="ru-RU" sz="1800" u="sng" dirty="0" smtClean="0"/>
              <a:t>кабинета дефектолога</a:t>
            </a:r>
            <a:endParaRPr lang="ru-RU" sz="1800" u="sng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3835" y="28273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логопеда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5740" y="1379220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Условное обозначение</a:t>
            </a:r>
          </a:p>
          <a:p>
            <a:r>
              <a:rPr lang="ru-RU" sz="1200" dirty="0" smtClean="0"/>
              <a:t>1- интерактивный профессиональный стол логопеда</a:t>
            </a:r>
          </a:p>
          <a:p>
            <a:r>
              <a:rPr lang="ru-RU" sz="1200" dirty="0" smtClean="0"/>
              <a:t>2- стул учителя</a:t>
            </a:r>
          </a:p>
          <a:p>
            <a:r>
              <a:rPr lang="ru-RU" sz="1200" dirty="0" smtClean="0"/>
              <a:t>3- стол ученический трапеция</a:t>
            </a:r>
          </a:p>
          <a:p>
            <a:r>
              <a:rPr lang="ru-RU" sz="1200" dirty="0" smtClean="0"/>
              <a:t>4- стул ученический</a:t>
            </a:r>
          </a:p>
          <a:p>
            <a:r>
              <a:rPr lang="ru-RU" sz="1200" dirty="0" smtClean="0"/>
              <a:t>5 –система хранения</a:t>
            </a:r>
          </a:p>
          <a:p>
            <a:r>
              <a:rPr lang="ru-RU" sz="1200" dirty="0" smtClean="0"/>
              <a:t>6- рабочее место учителя</a:t>
            </a:r>
          </a:p>
          <a:p>
            <a:r>
              <a:rPr lang="ru-RU" sz="1200" dirty="0" smtClean="0"/>
              <a:t>7- стол трапеция</a:t>
            </a:r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10" name="Рисунок 9" descr="логопе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766" y="1440180"/>
            <a:ext cx="3754837" cy="3284220"/>
          </a:xfrm>
          <a:prstGeom prst="rect">
            <a:avLst/>
          </a:prstGeom>
        </p:spPr>
      </p:pic>
      <p:pic>
        <p:nvPicPr>
          <p:cNvPr id="11" name="Рисунок 10" descr="20221006_170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6203" y="1645920"/>
            <a:ext cx="5222397" cy="33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u="sng" dirty="0" smtClean="0"/>
              <a:t>Дизайн-проект </a:t>
            </a:r>
            <a:r>
              <a:rPr lang="ru-RU" sz="1800" u="sng" dirty="0" smtClean="0"/>
              <a:t>кабинета </a:t>
            </a:r>
            <a:r>
              <a:rPr lang="ru-RU" sz="1800" u="sng" dirty="0" smtClean="0"/>
              <a:t>логопеда</a:t>
            </a:r>
            <a:endParaRPr lang="ru-RU" sz="1800" u="sng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3835" y="28273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логопеда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5740" y="1379220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Условное обозначение</a:t>
            </a:r>
          </a:p>
          <a:p>
            <a:r>
              <a:rPr lang="ru-RU" sz="1200" dirty="0" smtClean="0"/>
              <a:t>1- интерактивный профессиональный стол логопеда</a:t>
            </a:r>
          </a:p>
          <a:p>
            <a:r>
              <a:rPr lang="ru-RU" sz="1200" dirty="0" smtClean="0"/>
              <a:t>2- стул учителя</a:t>
            </a:r>
          </a:p>
          <a:p>
            <a:r>
              <a:rPr lang="ru-RU" sz="1200" dirty="0" smtClean="0"/>
              <a:t>3- стол ученический трапеция</a:t>
            </a:r>
          </a:p>
          <a:p>
            <a:r>
              <a:rPr lang="ru-RU" sz="1200" dirty="0" smtClean="0"/>
              <a:t>4- стул ученический</a:t>
            </a:r>
          </a:p>
          <a:p>
            <a:r>
              <a:rPr lang="ru-RU" sz="1200" dirty="0" smtClean="0"/>
              <a:t>5 –система хранения</a:t>
            </a:r>
          </a:p>
          <a:p>
            <a:r>
              <a:rPr lang="ru-RU" sz="1200" dirty="0" smtClean="0"/>
              <a:t>6- рабочее место учителя</a:t>
            </a:r>
          </a:p>
          <a:p>
            <a:r>
              <a:rPr lang="ru-RU" sz="1200" dirty="0" smtClean="0"/>
              <a:t>7- сундук логопеда</a:t>
            </a:r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11" name="Рисунок 10" descr="20221006_170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3843" y="1104900"/>
            <a:ext cx="4589937" cy="2133600"/>
          </a:xfrm>
          <a:prstGeom prst="rect">
            <a:avLst/>
          </a:prstGeom>
        </p:spPr>
      </p:pic>
      <p:pic>
        <p:nvPicPr>
          <p:cNvPr id="8" name="Рисунок 7" descr="логопе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907" y="1371600"/>
            <a:ext cx="3527136" cy="3025140"/>
          </a:xfrm>
          <a:prstGeom prst="rect">
            <a:avLst/>
          </a:prstGeom>
        </p:spPr>
      </p:pic>
      <p:pic>
        <p:nvPicPr>
          <p:cNvPr id="12" name="Рисунок 11" descr="20221006_170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587468" y="3572931"/>
            <a:ext cx="4636792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u="sng" dirty="0" smtClean="0"/>
              <a:t>Дизайн-проект </a:t>
            </a:r>
            <a:r>
              <a:rPr lang="ru-RU" sz="1800" u="sng" dirty="0" smtClean="0"/>
              <a:t>кабинета психолога</a:t>
            </a:r>
            <a:endParaRPr lang="ru-RU" sz="1800" u="sng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3835" y="28273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психолога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0" y="1379220"/>
            <a:ext cx="2324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Условное обозначение</a:t>
            </a:r>
          </a:p>
          <a:p>
            <a:r>
              <a:rPr lang="ru-RU" sz="1200" dirty="0" smtClean="0"/>
              <a:t>1- стол учителя угловой</a:t>
            </a:r>
          </a:p>
          <a:p>
            <a:r>
              <a:rPr lang="ru-RU" sz="1200" dirty="0" smtClean="0"/>
              <a:t>2- стул учителя</a:t>
            </a:r>
          </a:p>
          <a:p>
            <a:r>
              <a:rPr lang="ru-RU" sz="1200" dirty="0" smtClean="0"/>
              <a:t>3- стол ученический трапеция</a:t>
            </a:r>
          </a:p>
          <a:p>
            <a:r>
              <a:rPr lang="ru-RU" sz="1200" dirty="0" smtClean="0"/>
              <a:t>4- стул ученический</a:t>
            </a:r>
          </a:p>
          <a:p>
            <a:r>
              <a:rPr lang="ru-RU" sz="1200" dirty="0" smtClean="0"/>
              <a:t>5 –система хранения</a:t>
            </a:r>
          </a:p>
          <a:p>
            <a:r>
              <a:rPr lang="ru-RU" sz="1200" dirty="0" smtClean="0"/>
              <a:t>6- интерактивный развивающий стол психолога</a:t>
            </a:r>
          </a:p>
          <a:p>
            <a:r>
              <a:rPr lang="ru-RU" sz="1200" dirty="0" smtClean="0"/>
              <a:t>7-флипчарт</a:t>
            </a:r>
          </a:p>
          <a:p>
            <a:r>
              <a:rPr lang="ru-RU" sz="1200" dirty="0" smtClean="0"/>
              <a:t>8- набор психолога (7 ящиков)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9" name="Рисунок 8" descr="пси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532" y="1402080"/>
            <a:ext cx="3431344" cy="3124200"/>
          </a:xfrm>
          <a:prstGeom prst="rect">
            <a:avLst/>
          </a:prstGeom>
        </p:spPr>
      </p:pic>
      <p:pic>
        <p:nvPicPr>
          <p:cNvPr id="15" name="Рисунок 14" descr="20221006_170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7900" y="1143000"/>
            <a:ext cx="597408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u="sng" dirty="0" smtClean="0"/>
              <a:t>Дизайн-проект </a:t>
            </a:r>
            <a:r>
              <a:rPr lang="ru-RU" sz="1800" u="sng" dirty="0" smtClean="0"/>
              <a:t>сенсорной комнаты</a:t>
            </a:r>
            <a:endParaRPr lang="ru-RU" sz="1800" u="sng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4755" y="27511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Сенсорная комната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0" y="1379220"/>
            <a:ext cx="23241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Условное обозначение</a:t>
            </a:r>
          </a:p>
          <a:p>
            <a:r>
              <a:rPr lang="ru-RU" sz="1200" dirty="0" smtClean="0"/>
              <a:t>1- стол учителя трапеция</a:t>
            </a:r>
          </a:p>
          <a:p>
            <a:r>
              <a:rPr lang="ru-RU" sz="1200" dirty="0" smtClean="0"/>
              <a:t>2- стул учителя</a:t>
            </a:r>
          </a:p>
          <a:p>
            <a:r>
              <a:rPr lang="ru-RU" sz="1200" dirty="0" smtClean="0"/>
              <a:t>3- сухой интерактивный бассейн</a:t>
            </a:r>
          </a:p>
          <a:p>
            <a:r>
              <a:rPr lang="ru-RU" sz="1200" dirty="0" smtClean="0"/>
              <a:t>4- мягкая форма пуфики</a:t>
            </a:r>
          </a:p>
          <a:p>
            <a:r>
              <a:rPr lang="ru-RU" sz="1200" dirty="0" smtClean="0"/>
              <a:t>5 –пуфик круглый</a:t>
            </a:r>
          </a:p>
          <a:p>
            <a:r>
              <a:rPr lang="ru-RU" sz="1200" dirty="0" smtClean="0"/>
              <a:t>6- планшет для рисования песком</a:t>
            </a:r>
          </a:p>
          <a:p>
            <a:r>
              <a:rPr lang="ru-RU" sz="1200" dirty="0" smtClean="0"/>
              <a:t>7-терапевтическое кресло для взрослых</a:t>
            </a:r>
          </a:p>
          <a:p>
            <a:r>
              <a:rPr lang="ru-RU" sz="1200" dirty="0" smtClean="0"/>
              <a:t>8- угловая пузырьковая система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8" name="Рисунок 7" descr="сенс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029" y="1242059"/>
            <a:ext cx="3635105" cy="3276601"/>
          </a:xfrm>
          <a:prstGeom prst="rect">
            <a:avLst/>
          </a:prstGeom>
        </p:spPr>
      </p:pic>
      <p:pic>
        <p:nvPicPr>
          <p:cNvPr id="13" name="Рисунок 12" descr="20221006_1704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2720" y="3505200"/>
            <a:ext cx="4907280" cy="2400300"/>
          </a:xfrm>
          <a:prstGeom prst="rect">
            <a:avLst/>
          </a:prstGeom>
        </p:spPr>
      </p:pic>
      <p:pic>
        <p:nvPicPr>
          <p:cNvPr id="16" name="Рисунок 15" descr="20221006_1704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7960" y="1013460"/>
            <a:ext cx="4876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u="sng" dirty="0" smtClean="0"/>
              <a:t>Дизайн-проект </a:t>
            </a:r>
            <a:r>
              <a:rPr lang="ru-RU" sz="1800" u="sng" dirty="0" err="1" smtClean="0"/>
              <a:t>мультистудии</a:t>
            </a:r>
            <a:endParaRPr lang="ru-RU" sz="1800" u="sng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4755" y="275113"/>
            <a:ext cx="10614136" cy="6101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Мультистудия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0" y="1379220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Условное обозначение</a:t>
            </a:r>
          </a:p>
          <a:p>
            <a:r>
              <a:rPr lang="ru-RU" sz="1200" dirty="0" smtClean="0"/>
              <a:t>1- стол учителя трапеция</a:t>
            </a:r>
          </a:p>
          <a:p>
            <a:r>
              <a:rPr lang="ru-RU" sz="1200" dirty="0" smtClean="0"/>
              <a:t>2- стул учителя</a:t>
            </a:r>
          </a:p>
          <a:p>
            <a:r>
              <a:rPr lang="ru-RU" sz="1200" dirty="0" smtClean="0"/>
              <a:t>3- стол ученический трапеция</a:t>
            </a:r>
          </a:p>
          <a:p>
            <a:r>
              <a:rPr lang="ru-RU" sz="1200" dirty="0" smtClean="0"/>
              <a:t>4- стул ученический</a:t>
            </a:r>
          </a:p>
          <a:p>
            <a:r>
              <a:rPr lang="ru-RU" sz="1200" dirty="0" smtClean="0"/>
              <a:t>5 –стол ученический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9" name="Рисунок 8" descr="мульти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15" y="1272540"/>
            <a:ext cx="2678660" cy="3802380"/>
          </a:xfrm>
          <a:prstGeom prst="rect">
            <a:avLst/>
          </a:prstGeom>
        </p:spPr>
      </p:pic>
      <p:pic>
        <p:nvPicPr>
          <p:cNvPr id="11" name="Рисунок 10" descr="20221006_1706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9380" y="1440180"/>
            <a:ext cx="518922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868</Words>
  <Application>Microsoft Office PowerPoint</Application>
  <PresentationFormat>Произвольный</PresentationFormat>
  <Paragraphs>199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Тамбовская область , р.п Инжавино  улица Чичерина д.74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Зона теоретических занятий </vt:lpstr>
      <vt:lpstr>Рабочее место учителя</vt:lpstr>
      <vt:lpstr>Зона практических занятий </vt:lpstr>
      <vt:lpstr>Оборудование </vt:lpstr>
      <vt:lpstr>Слайд 20</vt:lpstr>
      <vt:lpstr>Слайд 21</vt:lpstr>
      <vt:lpstr>Слайд 22</vt:lpstr>
      <vt:lpstr>Слайд 23</vt:lpstr>
      <vt:lpstr>Слайд 24</vt:lpstr>
      <vt:lpstr>"ДОБРОШКОЛА"  - У НАС ВСЕ ПОЛУЧИТСЯ!"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Регион, город</dc:title>
  <dc:creator>Gennadii</dc:creator>
  <cp:lastModifiedBy>internat</cp:lastModifiedBy>
  <cp:revision>56</cp:revision>
  <dcterms:created xsi:type="dcterms:W3CDTF">2021-02-27T14:43:06Z</dcterms:created>
  <dcterms:modified xsi:type="dcterms:W3CDTF">2022-10-10T08:55:57Z</dcterms:modified>
</cp:coreProperties>
</file>